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77" r:id="rId9"/>
    <p:sldId id="262" r:id="rId10"/>
    <p:sldId id="263" r:id="rId11"/>
    <p:sldId id="264" r:id="rId12"/>
    <p:sldId id="278" r:id="rId13"/>
    <p:sldId id="265" r:id="rId14"/>
    <p:sldId id="266" r:id="rId15"/>
    <p:sldId id="279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ga-I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3352-165F-7870-4C94-6A6D1E091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12958-629E-E38C-D7C5-38D43E69E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ga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B34B6-D937-0D33-5F51-CE7C76A5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7A79-CF80-47D8-240E-CD7203A7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03416-1BA1-2D96-3F65-A5647FF6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83100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B5AF-FB22-480B-7B50-E95D1057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95B7-A464-D956-716C-6B78223B4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3578-EA1D-1E0B-907E-6649DEB3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15860-0764-4F5F-6935-80900B3B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747B1-B7C7-39BF-FA23-F2E69EE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11796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DE22F7-9241-FE91-46DE-DFE351F03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08BE4-7CB0-DEC6-9879-70D86E8C8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77C5-D20A-4091-F99E-87DCBD6A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35E91-6109-A731-0321-F1F2B5FB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3A0D7-DF82-4396-28E5-98046D60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26868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C2D0-D843-DFB1-2813-5BCAB0B0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B1BD3-FBF5-B455-FA81-E98BB5DB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58FF7-3D7D-7066-3616-3F2ECE7D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EAC5-F17A-3AE3-09FE-DC2FD75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FB5AC-CEBD-87AE-DBEA-88F4CDEB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20920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3E6A-811E-622B-A198-D49638CB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49CA2-16D3-8A21-B65B-BFA6E32A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B5705-06D2-D9EA-D5D8-19D95082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1DC2-C31C-D6B5-2A40-CB41B68E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A760B-3277-F989-2F1C-97168802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38198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EC2F-1264-F070-1531-D6D37074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F04E-C97F-9B34-6033-E0AA79AE6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38D22-BF1C-EB3C-040A-433F6762E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53D83-9032-54DD-BDDC-777F6D4C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60443-3BF0-F057-4EE5-A6B5B7D1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662A9-5B0E-75BA-B312-472B55C5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50317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9352-0206-D866-EB43-FEF6D0EA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C9D9-9A60-ECCA-CFDD-F2F33AF29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A98C-CE29-B99D-9DFF-75869DCCF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DB629-1A5D-9714-17D2-033A8435D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DA34A-556D-805C-EB8D-431ED20C8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35747-D074-F9E1-222F-D08397DB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E10CC5-22EF-50FA-4D7E-93C56EAF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08002-74A5-DDC2-E10D-290E7A9E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4892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F7E0-AFA9-BCE3-7C3C-A853A627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18266-5796-51BA-504A-D5CD4F90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81BF2-D303-BC21-D60B-A574E986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E204B-CE31-9E7C-2D26-C5587C39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419800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B119E-6825-4028-3685-311B7B85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E37F-95AA-4AA2-F6C5-EB4FFFC7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BDEA8-3223-7B59-8C38-3384448E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364198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6434-3578-7557-7E0B-6145C524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0D21-EEF7-02DA-3B58-60D40EDFD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99EF5-DB13-9E7E-D385-91FEF80E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EA796-6706-4804-3A96-ABBA6D21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3E4DD-280F-D233-58FF-CE0D8893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4A932-95B8-9741-F417-0D73B20E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71839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2112-1DD8-6E9F-1E87-62DE553E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9EE7A-C340-1549-0702-773B82D8D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a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66162-F6A4-74DB-9F86-04465C1DA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EAF68-DEC1-C808-1C44-29BAFF44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58751-5E40-A572-E8C0-3DD4E311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a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71DD8-ECEF-5F86-99EA-3AF7146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130734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7EBD2-F96B-9256-E325-404BF9AD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ga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FD87-8B07-93D1-0798-4ED3D209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ga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27878-E4AB-3CE7-AA2B-789861C46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1E258A-0F8F-4DEC-A7D4-586BBA85BAD3}" type="datetimeFigureOut">
              <a:rPr lang="ga-IE" smtClean="0"/>
              <a:t>04/05/2024</a:t>
            </a:fld>
            <a:endParaRPr lang="ga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4C399-C035-B3FF-2C8B-5126D32EA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ga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BBDC7-811A-3577-C6FA-5BA47095B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900E57-A42C-4E6F-B001-6365819C2F76}" type="slidenum">
              <a:rPr lang="ga-IE" smtClean="0"/>
              <a:t>‹#›</a:t>
            </a:fld>
            <a:endParaRPr lang="ga-IE"/>
          </a:p>
        </p:txBody>
      </p:sp>
    </p:spTree>
    <p:extLst>
      <p:ext uri="{BB962C8B-B14F-4D97-AF65-F5344CB8AC3E}">
        <p14:creationId xmlns:p14="http://schemas.microsoft.com/office/powerpoint/2010/main" val="84759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ga-I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491F-CF9F-1CA4-D830-D5845852B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504" y="1122363"/>
            <a:ext cx="9144000" cy="2387600"/>
          </a:xfrm>
        </p:spPr>
        <p:txBody>
          <a:bodyPr>
            <a:normAutofit/>
          </a:bodyPr>
          <a:lstStyle/>
          <a:p>
            <a:r>
              <a:rPr kumimoji="0" lang="en-IE" altLang="ga-IE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Investigation into Using Motor Activity from Wearable Devices as well as Computerised Tests to Build Binary Classification Models to Predict ADHD.</a:t>
            </a:r>
            <a:endParaRPr lang="ga-I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175D-89AA-5873-84BA-F719C123D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ga-IE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BA5D4F81-B36E-CC43-5D79-C34FD3E7F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451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2"/>
    </mc:Choice>
    <mc:Fallback>
      <p:transition spd="slow" advTm="13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79DB-DE20-0FDB-2071-91BA603F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Phase 1: Reproduction of Baseline in Hyperaktiv Study 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495E-FC58-0189-AA8B-93C88C86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Issues with Data Leakage</a:t>
            </a:r>
          </a:p>
          <a:p>
            <a:pPr lvl="1"/>
            <a:r>
              <a:rPr lang="en-IE" dirty="0"/>
              <a:t>52 features were selected</a:t>
            </a:r>
          </a:p>
          <a:p>
            <a:pPr lvl="1"/>
            <a:r>
              <a:rPr lang="en-IE" dirty="0"/>
              <a:t>Average length of timeseries approx. double in Healthy cohort</a:t>
            </a:r>
          </a:p>
          <a:p>
            <a:pPr lvl="1"/>
            <a:r>
              <a:rPr lang="en-IE" dirty="0"/>
              <a:t>Slightly higher in non-ADHD cohort</a:t>
            </a:r>
          </a:p>
          <a:p>
            <a:r>
              <a:rPr lang="en-IE" dirty="0"/>
              <a:t>All but one of the selected features were related to length of timeseries</a:t>
            </a:r>
          </a:p>
          <a:p>
            <a:pPr lvl="1"/>
            <a:r>
              <a:rPr lang="en-IE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first location of the minimum value as a fraction of the total number of points</a:t>
            </a:r>
          </a:p>
          <a:p>
            <a:pPr lvl="2"/>
            <a:r>
              <a:rPr lang="en-IE" sz="1600" dirty="0">
                <a:latin typeface="+mj-lt"/>
                <a:cs typeface="Arial" panose="020B0604020202020204" pitchFamily="34" charset="0"/>
              </a:rPr>
              <a:t>0 for all Hyperaktiv dataset</a:t>
            </a:r>
          </a:p>
          <a:p>
            <a:pPr lvl="2"/>
            <a:r>
              <a:rPr lang="en-IE" sz="1600" dirty="0">
                <a:latin typeface="+mj-lt"/>
                <a:cs typeface="Arial" panose="020B0604020202020204" pitchFamily="34" charset="0"/>
              </a:rPr>
              <a:t>7 healthy controls were non-zero</a:t>
            </a:r>
            <a:endParaRPr lang="ga-IE" sz="1600" dirty="0">
              <a:latin typeface="+mj-lt"/>
            </a:endParaRP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CC508520-57F6-1D4D-C613-7D7071BA3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2473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9"/>
    </mc:Choice>
    <mc:Fallback>
      <p:transition spd="slow" advTm="2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AE19-CF59-EA9B-1EDE-F9525FEB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1: Reproduction of Baseline in Hyperaktiv Study </a:t>
            </a:r>
          </a:p>
        </p:txBody>
      </p:sp>
      <p:pic>
        <p:nvPicPr>
          <p:cNvPr id="4" name="Content Placeholder 3" descr="A diagram of blue dots&#10;&#10;Description automatically generated">
            <a:extLst>
              <a:ext uri="{FF2B5EF4-FFF2-40B4-BE49-F238E27FC236}">
                <a16:creationId xmlns:a16="http://schemas.microsoft.com/office/drawing/2014/main" id="{0AB95215-D530-D1E7-B27A-512A297B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0813" y="1610778"/>
            <a:ext cx="6780700" cy="413622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41CB039-5EF8-9361-F3E0-FDCA40E10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227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5"/>
    </mc:Choice>
    <mc:Fallback>
      <p:transition spd="slow" advTm="24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49E2-0E4A-07B1-F624-9915CFF6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Phase 1: Reproduction of Baseline in Hyperaktiv Study </a:t>
            </a:r>
            <a:endParaRPr lang="ga-IE" dirty="0"/>
          </a:p>
        </p:txBody>
      </p:sp>
      <p:pic>
        <p:nvPicPr>
          <p:cNvPr id="4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E6C8F4E5-82E2-6C80-45FC-B7D4025A8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8322" y="2092914"/>
            <a:ext cx="5249008" cy="347711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C95F199-1FED-7592-19B8-5B5E0FEDC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391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8"/>
    </mc:Choice>
    <mc:Fallback>
      <p:transition spd="slow" advTm="16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29CC-8E56-1886-663B-141BBE12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1: Reproduction of Baseline in Hyperaktiv Study</a:t>
            </a:r>
          </a:p>
        </p:txBody>
      </p:sp>
      <p:pic>
        <p:nvPicPr>
          <p:cNvPr id="7" name="Content Placeholder 6" descr="A graph with blue dots&#10;&#10;Description automatically generated">
            <a:extLst>
              <a:ext uri="{FF2B5EF4-FFF2-40B4-BE49-F238E27FC236}">
                <a16:creationId xmlns:a16="http://schemas.microsoft.com/office/drawing/2014/main" id="{C7124772-605B-5BC1-CDB9-8E46073C4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8361" y="681815"/>
            <a:ext cx="6780700" cy="4627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4DD25-FA05-E49E-7EEE-C7CD41ED7AA4}"/>
              </a:ext>
            </a:extLst>
          </p:cNvPr>
          <p:cNvSpPr txBox="1"/>
          <p:nvPr/>
        </p:nvSpPr>
        <p:spPr>
          <a:xfrm>
            <a:off x="3023419" y="5562338"/>
            <a:ext cx="546919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ga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of unique values as a fraction of the total values</a:t>
            </a:r>
            <a:endParaRPr lang="ga-IE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9EE0722-5A64-D4B5-D6D7-C4A36DED2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14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6"/>
    </mc:Choice>
    <mc:Fallback>
      <p:transition spd="slow" advTm="1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794C-B9C4-31F6-EDD3-948D0B6D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Phase 2: Use Motor Activity Data for Binary Classification of ADHD 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3A48-C852-EC1C-5CEC-5E2E4FB33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Healthy Cohort Dropped</a:t>
            </a:r>
          </a:p>
          <a:p>
            <a:pPr marL="0" indent="0">
              <a:buNone/>
            </a:pPr>
            <a:endParaRPr lang="ga-IE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43420D4-002D-EC08-3F14-104676197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549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6"/>
    </mc:Choice>
    <mc:Fallback>
      <p:transition spd="slow" advTm="1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DC6D-BC65-DB11-446A-C614EEC3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Preprocessing	Phase 2</a:t>
            </a:r>
            <a:endParaRPr lang="ga-IE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7A14E55E-91E7-1B51-C954-8F6215C27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04840"/>
            <a:ext cx="1790950" cy="26483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C5D08F-4308-6228-4064-1DD8B91D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11" y="2110973"/>
            <a:ext cx="505777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88000-FF28-B292-62F0-2C44F755E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554" y="4590508"/>
            <a:ext cx="5238750" cy="7810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23615FE-DD2F-7363-C00C-B6E98D540EB7}"/>
              </a:ext>
            </a:extLst>
          </p:cNvPr>
          <p:cNvSpPr/>
          <p:nvPr/>
        </p:nvSpPr>
        <p:spPr>
          <a:xfrm>
            <a:off x="3042914" y="24101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089BD17-C2D6-97E8-4A07-82E09EBE14CA}"/>
              </a:ext>
            </a:extLst>
          </p:cNvPr>
          <p:cNvSpPr/>
          <p:nvPr/>
        </p:nvSpPr>
        <p:spPr>
          <a:xfrm>
            <a:off x="6433297" y="34290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264C4-6127-DF5A-D70A-76F0932D94FB}"/>
              </a:ext>
            </a:extLst>
          </p:cNvPr>
          <p:cNvSpPr txBox="1"/>
          <p:nvPr/>
        </p:nvSpPr>
        <p:spPr>
          <a:xfrm>
            <a:off x="838201" y="4981033"/>
            <a:ext cx="2012156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Raw Data for  participant</a:t>
            </a:r>
            <a:endParaRPr lang="ga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060FE-A252-5656-E850-AA43DF501532}"/>
              </a:ext>
            </a:extLst>
          </p:cNvPr>
          <p:cNvSpPr txBox="1"/>
          <p:nvPr/>
        </p:nvSpPr>
        <p:spPr>
          <a:xfrm>
            <a:off x="9851923" y="2241755"/>
            <a:ext cx="1578124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E" dirty="0"/>
              <a:t>Motor activity </a:t>
            </a:r>
          </a:p>
          <a:p>
            <a:r>
              <a:rPr lang="en-IE" dirty="0"/>
              <a:t>for each </a:t>
            </a:r>
          </a:p>
          <a:p>
            <a:r>
              <a:rPr lang="en-IE" dirty="0"/>
              <a:t>complete day</a:t>
            </a:r>
            <a:endParaRPr lang="ga-I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B1509-1183-D468-E812-4F7F10C698CB}"/>
              </a:ext>
            </a:extLst>
          </p:cNvPr>
          <p:cNvSpPr txBox="1"/>
          <p:nvPr/>
        </p:nvSpPr>
        <p:spPr>
          <a:xfrm>
            <a:off x="10102246" y="4668849"/>
            <a:ext cx="176650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E" dirty="0"/>
              <a:t>Tsfresh features</a:t>
            </a:r>
          </a:p>
          <a:p>
            <a:r>
              <a:rPr lang="en-IE" dirty="0"/>
              <a:t>for participant</a:t>
            </a:r>
            <a:endParaRPr lang="ga-IE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331928C-5AED-4E3A-3F9B-5E8538662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546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3"/>
    </mc:Choice>
    <mc:Fallback>
      <p:transition spd="slow" advTm="45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29BA-86F6-7A23-061A-F25B7E24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2: Use Motor Activity Data for Binary Classification of ADHD </a:t>
            </a:r>
          </a:p>
        </p:txBody>
      </p:sp>
      <p:pic>
        <p:nvPicPr>
          <p:cNvPr id="4" name="Content Placeholder 3" descr="A graph of a patient activity&#10;&#10;Description automatically generated">
            <a:extLst>
              <a:ext uri="{FF2B5EF4-FFF2-40B4-BE49-F238E27FC236}">
                <a16:creationId xmlns:a16="http://schemas.microsoft.com/office/drawing/2014/main" id="{93A4ABF7-0472-2088-DF22-305F38921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25298"/>
            <a:ext cx="6780700" cy="46050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A820A7-8057-8E70-B6B5-E4DB7924B44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566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8C40-3843-8E0D-CF3D-0E337F09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Phase 2: Use of Motor Activity Data for Binary Classification of ADHD 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303C4-670B-CAC6-8A2E-0D717561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Modelling</a:t>
            </a:r>
          </a:p>
          <a:p>
            <a:pPr lvl="1"/>
            <a:r>
              <a:rPr lang="en-IE" dirty="0"/>
              <a:t>Leave-One-Group-Out Cross Validation</a:t>
            </a:r>
          </a:p>
          <a:p>
            <a:pPr lvl="1"/>
            <a:r>
              <a:rPr lang="en-IE" dirty="0"/>
              <a:t>Random Forest Classifier</a:t>
            </a:r>
          </a:p>
          <a:p>
            <a:pPr lvl="2"/>
            <a:r>
              <a:rPr lang="en-IE" dirty="0"/>
              <a:t>High dimensionality</a:t>
            </a:r>
          </a:p>
          <a:p>
            <a:pPr lvl="2"/>
            <a:r>
              <a:rPr lang="en-IE" dirty="0"/>
              <a:t>Regularisation</a:t>
            </a:r>
          </a:p>
          <a:p>
            <a:pPr lvl="1"/>
            <a:r>
              <a:rPr lang="en-IE" dirty="0"/>
              <a:t>Aggregation of results by participant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AFBE815-FAF3-548D-8290-FF0397B8E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044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0"/>
    </mc:Choice>
    <mc:Fallback>
      <p:transition spd="slow" advTm="28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5E13-531E-47B2-713B-D10A678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Phase 2: Use Motor Activity Data for Binary Classification of ADHD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2CA6-7BC9-0DAD-03C1-76E8D0D5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Challenges and Solutions</a:t>
            </a:r>
          </a:p>
          <a:p>
            <a:pPr lvl="1"/>
            <a:r>
              <a:rPr lang="en-IE" dirty="0"/>
              <a:t>High Dimensionality</a:t>
            </a:r>
          </a:p>
          <a:p>
            <a:pPr lvl="2"/>
            <a:r>
              <a:rPr lang="en-IE" dirty="0" err="1"/>
              <a:t>Max_feature</a:t>
            </a:r>
            <a:r>
              <a:rPr lang="en-IE" dirty="0"/>
              <a:t>, </a:t>
            </a:r>
            <a:r>
              <a:rPr lang="en-IE" dirty="0" err="1"/>
              <a:t>max_samples</a:t>
            </a:r>
            <a:r>
              <a:rPr lang="en-IE" dirty="0"/>
              <a:t>, </a:t>
            </a:r>
            <a:r>
              <a:rPr lang="en-IE" dirty="0" err="1"/>
              <a:t>ccp_alpha</a:t>
            </a:r>
            <a:endParaRPr lang="en-IE" dirty="0"/>
          </a:p>
          <a:p>
            <a:pPr lvl="1"/>
            <a:r>
              <a:rPr lang="en-IE" dirty="0"/>
              <a:t>Multiple rows belonging to same participant in the training data</a:t>
            </a:r>
          </a:p>
          <a:p>
            <a:pPr lvl="2"/>
            <a:r>
              <a:rPr lang="en-IE" dirty="0" err="1"/>
              <a:t>Max_samples</a:t>
            </a:r>
            <a:endParaRPr lang="en-IE" dirty="0"/>
          </a:p>
          <a:p>
            <a:pPr lvl="1"/>
            <a:r>
              <a:rPr lang="en-IE" dirty="0"/>
              <a:t>Small number of participants</a:t>
            </a:r>
          </a:p>
          <a:p>
            <a:pPr lvl="2"/>
            <a:r>
              <a:rPr lang="en-IE" dirty="0"/>
              <a:t>Bootstrapping</a:t>
            </a:r>
          </a:p>
          <a:p>
            <a:endParaRPr lang="ga-IE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719102-6375-3EC8-F4AA-5B1A0EA023C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573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A8F4-B636-ACF3-FA6D-422DD261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Phase 2: Use Motor Activity Data for Binary Classification of ADHD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5D7D-9A16-814D-0304-C4A82053B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Investigation into Model Performance</a:t>
            </a:r>
          </a:p>
          <a:p>
            <a:pPr lvl="1"/>
            <a:r>
              <a:rPr lang="en-IE" dirty="0"/>
              <a:t>Univariate analysis showed no promising predictors</a:t>
            </a:r>
          </a:p>
          <a:p>
            <a:pPr lvl="1"/>
            <a:r>
              <a:rPr lang="en-IE" dirty="0"/>
              <a:t>Projecting the features down to 31 columns, containing 99.9999% of variance,  using PCA did not help</a:t>
            </a:r>
            <a:endParaRPr lang="ga-I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F45410-E73D-28C3-0A4D-E705B3E3A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994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7"/>
    </mc:Choice>
    <mc:Fallback>
      <p:transition spd="slow" advTm="22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9DBC-6950-9B69-BD69-44A56513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Contents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DD5E-5BC6-2B50-C3FE-A57F5AF5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Project Background</a:t>
            </a:r>
          </a:p>
          <a:p>
            <a:r>
              <a:rPr lang="en-IE" dirty="0"/>
              <a:t>Aims of the Study</a:t>
            </a:r>
          </a:p>
          <a:p>
            <a:r>
              <a:rPr lang="en-IE" dirty="0"/>
              <a:t>Methodology</a:t>
            </a:r>
          </a:p>
          <a:p>
            <a:r>
              <a:rPr lang="en-IE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3520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0BED-AF5D-8970-4A2F-A58C868D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Phase 3: Use data from Computerised Testing For Binary Classification of ADHD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95C3-595A-785A-B60F-DC23FE28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8 CPT-II Features selected by boxplots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1A58218-647A-66C8-CBB4-AF3332D76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89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4"/>
    </mc:Choice>
    <mc:Fallback>
      <p:transition spd="slow" advTm="1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60C8-1DC3-6396-3572-36A0D513E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3: Use data from Computerised Testing For Binary Classification of ADHD</a:t>
            </a:r>
          </a:p>
        </p:txBody>
      </p:sp>
      <p:pic>
        <p:nvPicPr>
          <p:cNvPr id="13" name="Content Placeholder 12" descr="A graph with blue and green squares&#10;&#10;Description automatically generated">
            <a:extLst>
              <a:ext uri="{FF2B5EF4-FFF2-40B4-BE49-F238E27FC236}">
                <a16:creationId xmlns:a16="http://schemas.microsoft.com/office/drawing/2014/main" id="{5089B3C2-5012-0B96-8099-4D754B87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35561" y="833965"/>
            <a:ext cx="6780700" cy="494991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51F6A57-BB62-EF19-38AC-C74BA0CF3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491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2"/>
    </mc:Choice>
    <mc:Fallback>
      <p:transition spd="slow" advTm="3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F323-28B3-A497-E30C-DC17EA03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Phase 3: Use data from Computerised Testing For Binary Classification of ADHD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B7CC-306F-61E1-3D30-16ADD4E55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Modelling</a:t>
            </a:r>
          </a:p>
          <a:p>
            <a:pPr lvl="1"/>
            <a:r>
              <a:rPr lang="en-IE" dirty="0"/>
              <a:t>Leave-One-Out Cross Validation</a:t>
            </a:r>
          </a:p>
          <a:p>
            <a:r>
              <a:rPr lang="en-IE" dirty="0"/>
              <a:t>Results</a:t>
            </a:r>
          </a:p>
          <a:p>
            <a:pPr lvl="2"/>
            <a:r>
              <a:rPr lang="en-IE" dirty="0"/>
              <a:t>Accuracy: 74.75% (data is very balanced)</a:t>
            </a:r>
          </a:p>
          <a:p>
            <a:pPr lvl="2"/>
            <a:r>
              <a:rPr lang="en-IE" dirty="0"/>
              <a:t>Precision: 74.5%</a:t>
            </a:r>
          </a:p>
          <a:p>
            <a:pPr lvl="2"/>
            <a:r>
              <a:rPr lang="en-IE" dirty="0"/>
              <a:t>Recall: 76%</a:t>
            </a:r>
          </a:p>
          <a:p>
            <a:endParaRPr lang="ga-IE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77ABCBE-5A64-47C0-1142-1F7F7F3B1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112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1"/>
    </mc:Choice>
    <mc:Fallback>
      <p:transition spd="slow" advTm="16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5F4C-7293-C327-9AC9-4DAB476A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3: Use data from Computerised Testing to produce a Binary Classification of ADHD and analyse the results for insights</a:t>
            </a:r>
          </a:p>
        </p:txBody>
      </p:sp>
      <p:pic>
        <p:nvPicPr>
          <p:cNvPr id="4" name="Content Placeholder 3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115AB464-506A-47A0-4534-3B96A5C11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372" y="643466"/>
            <a:ext cx="647458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240-C4CD-00C4-2735-A50F32A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Phase 3: Use data from Computerised Testing For Binary Classification of ADHD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38D54-CCFD-F693-5D19-CFD42E748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Insights</a:t>
            </a:r>
          </a:p>
          <a:p>
            <a:pPr lvl="1"/>
            <a:r>
              <a:rPr lang="en-IE" dirty="0"/>
              <a:t>Strong False Positives</a:t>
            </a:r>
          </a:p>
          <a:p>
            <a:pPr lvl="2"/>
            <a: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4 suffered from an anxiety disorder</a:t>
            </a:r>
          </a:p>
          <a:p>
            <a:pPr lvl="2"/>
            <a: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out of the 4 suffered from bipolar disorder</a:t>
            </a:r>
          </a:p>
          <a:p>
            <a:pPr lvl="2"/>
            <a:r>
              <a:rPr lang="en-I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none had unipolar depression</a:t>
            </a:r>
          </a:p>
          <a:p>
            <a:pPr lvl="1"/>
            <a:r>
              <a:rPr lang="en-IE" dirty="0">
                <a:latin typeface="Calibri" panose="020F0502020204030204" pitchFamily="34" charset="0"/>
                <a:cs typeface="Arial" panose="020B0604020202020204" pitchFamily="34" charset="0"/>
              </a:rPr>
              <a:t>Strong False Negatives</a:t>
            </a:r>
          </a:p>
          <a:p>
            <a:pPr lvl="2"/>
            <a:r>
              <a:rPr lang="en-IE" dirty="0">
                <a:latin typeface="Calibri" panose="020F0502020204030204" pitchFamily="34" charset="0"/>
                <a:cs typeface="Arial" panose="020B0604020202020204" pitchFamily="34" charset="0"/>
              </a:rPr>
              <a:t>All 4 had inattentive presentation</a:t>
            </a:r>
          </a:p>
          <a:p>
            <a:pPr lvl="2"/>
            <a:r>
              <a:rPr lang="en-IE" dirty="0">
                <a:latin typeface="Calibri" panose="020F0502020204030204" pitchFamily="34" charset="0"/>
                <a:cs typeface="Arial" panose="020B0604020202020204" pitchFamily="34" charset="0"/>
              </a:rPr>
              <a:t>None had substance abuse issues</a:t>
            </a:r>
          </a:p>
          <a:p>
            <a:pPr lvl="1"/>
            <a:r>
              <a:rPr lang="en-IE" dirty="0">
                <a:latin typeface="Calibri" panose="020F0502020204030204" pitchFamily="34" charset="0"/>
                <a:cs typeface="Arial" panose="020B0604020202020204" pitchFamily="34" charset="0"/>
              </a:rPr>
              <a:t>Weak Probailities</a:t>
            </a:r>
          </a:p>
          <a:p>
            <a:pPr lvl="2"/>
            <a:r>
              <a:rPr lang="en-IE" dirty="0">
                <a:latin typeface="Calibri" panose="020F0502020204030204" pitchFamily="34" charset="0"/>
                <a:cs typeface="Arial" panose="020B0604020202020204" pitchFamily="34" charset="0"/>
              </a:rPr>
              <a:t>No real pattern detected</a:t>
            </a:r>
            <a:endParaRPr lang="ga-IE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7CAA53B-6ED7-24E5-21C8-019F82BD3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8118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56"/>
    </mc:Choice>
    <mc:Fallback>
      <p:transition spd="slow" advTm="52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BAD1-A41F-A1E8-796A-B7DE45B9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Future Work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22D9-47A7-F1F6-A25A-897B6B19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More rigorous modelling on CPT-II data</a:t>
            </a:r>
          </a:p>
          <a:p>
            <a:pPr lvl="1"/>
            <a:r>
              <a:rPr lang="en-IE" dirty="0"/>
              <a:t>More models</a:t>
            </a:r>
          </a:p>
          <a:p>
            <a:pPr lvl="1"/>
            <a:r>
              <a:rPr lang="en-IE" dirty="0"/>
              <a:t>More sophisticated feature selection</a:t>
            </a:r>
          </a:p>
          <a:p>
            <a:pPr lvl="1"/>
            <a:r>
              <a:rPr lang="en-IE" dirty="0"/>
              <a:t>Hyperparameter tuning</a:t>
            </a:r>
          </a:p>
          <a:p>
            <a:r>
              <a:rPr lang="en-IE" dirty="0"/>
              <a:t>Investigate motor activity on cohorts that are not predicted by CPT-II</a:t>
            </a:r>
          </a:p>
          <a:p>
            <a:r>
              <a:rPr lang="en-IE" dirty="0"/>
              <a:t>Understanding Features</a:t>
            </a:r>
          </a:p>
          <a:p>
            <a:pPr lvl="1"/>
            <a:r>
              <a:rPr lang="en-IE" dirty="0"/>
              <a:t>More precise feature engineering</a:t>
            </a:r>
          </a:p>
          <a:p>
            <a:endParaRPr lang="en-IE" dirty="0"/>
          </a:p>
          <a:p>
            <a:endParaRPr lang="ga-I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80BEE1-BB2F-CB49-B977-A8A77600E89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268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A36A-A499-5FFB-974D-9043ECD9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Background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BF7F1-D49B-095B-4FD9-6C93082E6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What is ADHD?</a:t>
            </a:r>
          </a:p>
          <a:p>
            <a:pPr marL="0" indent="0">
              <a:buNone/>
            </a:pPr>
            <a:r>
              <a:rPr lang="en-IE" dirty="0"/>
              <a:t>	- Neurological Condition</a:t>
            </a:r>
          </a:p>
          <a:p>
            <a:pPr marL="0" indent="0">
              <a:buNone/>
            </a:pPr>
            <a:r>
              <a:rPr lang="en-IE" dirty="0"/>
              <a:t>	- Symptoms</a:t>
            </a:r>
          </a:p>
          <a:p>
            <a:pPr marL="0" indent="0">
              <a:buNone/>
            </a:pPr>
            <a:r>
              <a:rPr lang="en-IE" dirty="0"/>
              <a:t>		- Inattentiveness</a:t>
            </a:r>
          </a:p>
          <a:p>
            <a:pPr marL="0" indent="0">
              <a:buNone/>
            </a:pPr>
            <a:r>
              <a:rPr lang="en-IE" dirty="0"/>
              <a:t>		- Hyperactivity/Impulsiveness</a:t>
            </a:r>
          </a:p>
          <a:p>
            <a:pPr marL="0" indent="0">
              <a:buNone/>
            </a:pPr>
            <a:r>
              <a:rPr lang="en-IE" dirty="0"/>
              <a:t>		- Combined</a:t>
            </a:r>
          </a:p>
          <a:p>
            <a:pPr marL="0" indent="0">
              <a:buNone/>
            </a:pPr>
            <a:r>
              <a:rPr lang="en-IE" dirty="0"/>
              <a:t>	- Estimated to affect approx. 8% of adults</a:t>
            </a:r>
          </a:p>
          <a:p>
            <a:pPr marL="0" indent="0">
              <a:buNone/>
            </a:pPr>
            <a:r>
              <a:rPr lang="en-IE" dirty="0"/>
              <a:t>	- Associated with many comorbidities   </a:t>
            </a:r>
          </a:p>
          <a:p>
            <a:pPr marL="0" indent="0">
              <a:buNone/>
            </a:pPr>
            <a:endParaRPr lang="ga-IE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A3ECEA9-39CB-F808-AE46-F9E13EFCF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02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35"/>
    </mc:Choice>
    <mc:Fallback>
      <p:transition spd="slow" advTm="27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38E0-6222-ED8C-F47C-8E30D8F5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Why?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8D1A-EF19-FB56-491D-CBFA1814D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Diagnosis is done through semi-structured interviews with professional Clinicians</a:t>
            </a:r>
          </a:p>
          <a:p>
            <a:r>
              <a:rPr lang="en-IE" dirty="0"/>
              <a:t>Objective tests to aid and improve this are desirable</a:t>
            </a:r>
          </a:p>
          <a:p>
            <a:r>
              <a:rPr lang="en-IE" dirty="0"/>
              <a:t>Understanding predictors could refine understanding of ADHD   </a:t>
            </a:r>
          </a:p>
          <a:p>
            <a:r>
              <a:rPr lang="en-IE" dirty="0"/>
              <a:t>Most ML research has focused on children and only classified as people with ADHD or Healthy</a:t>
            </a:r>
          </a:p>
          <a:p>
            <a:r>
              <a:rPr lang="en-IE" dirty="0"/>
              <a:t>Lack of availability of Public Datasets to reproduce results</a:t>
            </a:r>
          </a:p>
          <a:p>
            <a:endParaRPr lang="ga-IE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6F2A0B5-4AEF-5F05-EDAB-663A8EBDA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84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2"/>
    </mc:Choice>
    <mc:Fallback>
      <p:transition spd="slow" advTm="3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3C2E-28C9-34A3-BC45-BDCB6EF5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Aims of the Study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DB15-6459-952F-CDD7-DDCF81B1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Phase 1: Reproduce findings presented in Hyperaktiv study</a:t>
            </a:r>
          </a:p>
          <a:p>
            <a:r>
              <a:rPr lang="en-IE" dirty="0"/>
              <a:t>Phase 2: Use Motor Activity Data for Binary Classification of ADHD</a:t>
            </a:r>
          </a:p>
          <a:p>
            <a:r>
              <a:rPr lang="en-IE" dirty="0"/>
              <a:t>Phase 3: Use data from Computerised Testing to produce a Binary Classification of ADHD and analyse the results for insights</a:t>
            </a:r>
            <a:endParaRPr lang="ga-IE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691566E-4208-018C-CACA-A1D8491745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249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13"/>
    </mc:Choice>
    <mc:Fallback>
      <p:transition spd="slow" advTm="1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845A-2E94-3D6F-8E77-1EC3F583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Hyperaktiv Dataset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0320-0565-1590-501C-348C81A3D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Dataset (103 participants)</a:t>
            </a:r>
          </a:p>
          <a:p>
            <a:pPr lvl="1"/>
            <a:r>
              <a:rPr lang="en-IE" dirty="0"/>
              <a:t>Motor Activity (85 participants)</a:t>
            </a:r>
          </a:p>
          <a:p>
            <a:pPr lvl="2"/>
            <a:r>
              <a:rPr lang="en-IE" dirty="0"/>
              <a:t>Timeseries of motor activity for each participant</a:t>
            </a:r>
          </a:p>
          <a:p>
            <a:pPr lvl="1"/>
            <a:r>
              <a:rPr lang="en-IE" dirty="0"/>
              <a:t>Patient Information </a:t>
            </a:r>
          </a:p>
          <a:p>
            <a:pPr lvl="2"/>
            <a:r>
              <a:rPr lang="en-IE" dirty="0"/>
              <a:t>Age, Sex, Comorbidities, medication, diagnostics</a:t>
            </a:r>
          </a:p>
          <a:p>
            <a:pPr lvl="1"/>
            <a:r>
              <a:rPr lang="en-IE" dirty="0"/>
              <a:t>Conner’s Continuous Progression Test (CPT-II) (99 participants)</a:t>
            </a:r>
          </a:p>
          <a:p>
            <a:pPr lvl="2"/>
            <a:r>
              <a:rPr lang="en-IE" dirty="0"/>
              <a:t>Standardised test of sustained concentration</a:t>
            </a:r>
          </a:p>
          <a:p>
            <a:pPr lvl="2"/>
            <a:r>
              <a:rPr lang="en-IE" dirty="0"/>
              <a:t>Computerised and numerical</a:t>
            </a:r>
          </a:p>
          <a:p>
            <a:pPr lvl="1"/>
            <a:r>
              <a:rPr lang="en-IE" dirty="0"/>
              <a:t>Heart Rate Data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DCC9369-02BF-B3EA-53FC-FB4A0005A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985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97"/>
    </mc:Choice>
    <mc:Fallback>
      <p:transition spd="slow" advTm="3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1489-56AA-652D-741B-89FA957A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Cohorts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DDF-198C-7CA1-5CF1-192A563A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ADHD </a:t>
            </a:r>
          </a:p>
          <a:p>
            <a:r>
              <a:rPr lang="en-IE" dirty="0"/>
              <a:t>Non-ADHD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Healthy Controls</a:t>
            </a:r>
            <a:endParaRPr lang="ga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B359B-8BA3-09D2-C6A5-11AE1AC1AD51}"/>
              </a:ext>
            </a:extLst>
          </p:cNvPr>
          <p:cNvSpPr txBox="1"/>
          <p:nvPr/>
        </p:nvSpPr>
        <p:spPr>
          <a:xfrm>
            <a:off x="4513006" y="2138516"/>
            <a:ext cx="207588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E" dirty="0"/>
              <a:t>Hyperaktiv Dataset</a:t>
            </a:r>
            <a:endParaRPr lang="ga-IE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74074BE-EEE3-BD86-16A0-BC30E590E8F9}"/>
              </a:ext>
            </a:extLst>
          </p:cNvPr>
          <p:cNvSpPr/>
          <p:nvPr/>
        </p:nvSpPr>
        <p:spPr>
          <a:xfrm>
            <a:off x="3244645" y="208086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6F99795-2F26-C947-6160-0DBCE53FE4E8}"/>
              </a:ext>
            </a:extLst>
          </p:cNvPr>
          <p:cNvSpPr/>
          <p:nvPr/>
        </p:nvSpPr>
        <p:spPr>
          <a:xfrm>
            <a:off x="4255057" y="385777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F8C19-1E5B-90C3-AF25-098656E35F2D}"/>
              </a:ext>
            </a:extLst>
          </p:cNvPr>
          <p:cNvSpPr txBox="1"/>
          <p:nvPr/>
        </p:nvSpPr>
        <p:spPr>
          <a:xfrm>
            <a:off x="5821979" y="3915423"/>
            <a:ext cx="3012812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E" dirty="0"/>
              <a:t>Psykose/Depresjon datasets</a:t>
            </a:r>
            <a:endParaRPr lang="ga-IE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7F8FEE6-90A8-F71D-DEAD-BAC2BD2E0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25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2"/>
    </mc:Choice>
    <mc:Fallback>
      <p:transition spd="slow" advTm="34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8D0F-34BE-FC2D-55AD-BBBB4A6E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Preprocessing	Phase 1</a:t>
            </a:r>
            <a:endParaRPr lang="ga-I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5E3610-1DB3-9EBD-0BCC-1E48EEF08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5628" y="1477921"/>
            <a:ext cx="1790950" cy="26483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64E5F86B-5DEB-DE42-4AD0-5680EFF5DD68}"/>
              </a:ext>
            </a:extLst>
          </p:cNvPr>
          <p:cNvSpPr/>
          <p:nvPr/>
        </p:nvSpPr>
        <p:spPr>
          <a:xfrm>
            <a:off x="1175628" y="4324227"/>
            <a:ext cx="1169233" cy="140532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Motor Activity Data</a:t>
            </a:r>
            <a:endParaRPr lang="ga-I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4561867-9F0B-B006-E46B-475CC7480E5D}"/>
              </a:ext>
            </a:extLst>
          </p:cNvPr>
          <p:cNvSpPr/>
          <p:nvPr/>
        </p:nvSpPr>
        <p:spPr>
          <a:xfrm>
            <a:off x="3158919" y="47845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75E3E1C-EF65-D597-CDD9-06FA3EB8E3E5}"/>
              </a:ext>
            </a:extLst>
          </p:cNvPr>
          <p:cNvSpPr/>
          <p:nvPr/>
        </p:nvSpPr>
        <p:spPr>
          <a:xfrm>
            <a:off x="4728049" y="4599409"/>
            <a:ext cx="978408" cy="85496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tsfresh</a:t>
            </a:r>
            <a:endParaRPr lang="ga-I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5696E4-C652-EDF4-A42D-94BB657D2CFF}"/>
              </a:ext>
            </a:extLst>
          </p:cNvPr>
          <p:cNvSpPr/>
          <p:nvPr/>
        </p:nvSpPr>
        <p:spPr>
          <a:xfrm>
            <a:off x="6166001" y="47845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31B600C-AC3E-72F1-1E2D-8CEE3808706A}"/>
              </a:ext>
            </a:extLst>
          </p:cNvPr>
          <p:cNvSpPr/>
          <p:nvPr/>
        </p:nvSpPr>
        <p:spPr>
          <a:xfrm>
            <a:off x="7542745" y="4538830"/>
            <a:ext cx="1536547" cy="97612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788 Timeseries Features</a:t>
            </a:r>
            <a:endParaRPr lang="ga-I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9632F-F6FD-286E-FAC2-DE9DCCCFB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968" y="2027402"/>
            <a:ext cx="6134100" cy="17621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F5339CB7-DAEC-250C-2947-7D0F31C9BB0B}"/>
              </a:ext>
            </a:extLst>
          </p:cNvPr>
          <p:cNvSpPr/>
          <p:nvPr/>
        </p:nvSpPr>
        <p:spPr>
          <a:xfrm>
            <a:off x="3648123" y="25717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ga-IE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98D7AAFD-3ED5-0703-7C79-0B043E44B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248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94"/>
    </mc:Choice>
    <mc:Fallback>
      <p:transition spd="slow" advTm="37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592A-93B0-1859-7A78-82BB4327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Phase 1: Reproduction of Baseline in Hyperaktiv Study </a:t>
            </a:r>
            <a:endParaRPr lang="ga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79492-222B-B57F-FC25-B7090B1A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Code and features were provided and comparable performance metrics were obtained</a:t>
            </a:r>
          </a:p>
          <a:p>
            <a:r>
              <a:rPr lang="en-IE" dirty="0"/>
              <a:t>Issues with Feature Selection</a:t>
            </a:r>
          </a:p>
          <a:p>
            <a:pPr lvl="1"/>
            <a:r>
              <a:rPr lang="en-IE" dirty="0"/>
              <a:t>Feature selection was performed on the dataset before the test/train split</a:t>
            </a:r>
          </a:p>
          <a:p>
            <a:pPr lvl="1"/>
            <a:r>
              <a:rPr lang="en-IE" dirty="0"/>
              <a:t>With high dimensionality, high risk of overly optimistic results</a:t>
            </a:r>
            <a:endParaRPr lang="ga-IE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AF84672-734C-3291-98A5-382202253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661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1"/>
    </mc:Choice>
    <mc:Fallback>
      <p:transition spd="slow" advTm="24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2979</TotalTime>
  <Words>742</Words>
  <Application>Microsoft Office PowerPoint</Application>
  <PresentationFormat>Widescreen</PresentationFormat>
  <Paragraphs>124</Paragraphs>
  <Slides>25</Slides>
  <Notes>0</Notes>
  <HiddenSlides>5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Investigation into Using Motor Activity from Wearable Devices as well as Computerised Tests to Build Binary Classification Models to Predict ADHD.</vt:lpstr>
      <vt:lpstr>Contents</vt:lpstr>
      <vt:lpstr>Background</vt:lpstr>
      <vt:lpstr>Why?</vt:lpstr>
      <vt:lpstr>Aims of the Study</vt:lpstr>
      <vt:lpstr>Hyperaktiv Dataset</vt:lpstr>
      <vt:lpstr>Cohorts</vt:lpstr>
      <vt:lpstr>Data Preprocessing Phase 1</vt:lpstr>
      <vt:lpstr>Phase 1: Reproduction of Baseline in Hyperaktiv Study </vt:lpstr>
      <vt:lpstr>Phase 1: Reproduction of Baseline in Hyperaktiv Study </vt:lpstr>
      <vt:lpstr>Phase 1: Reproduction of Baseline in Hyperaktiv Study </vt:lpstr>
      <vt:lpstr>Phase 1: Reproduction of Baseline in Hyperaktiv Study </vt:lpstr>
      <vt:lpstr>Phase 1: Reproduction of Baseline in Hyperaktiv Study</vt:lpstr>
      <vt:lpstr>Phase 2: Use Motor Activity Data for Binary Classification of ADHD </vt:lpstr>
      <vt:lpstr>Data Preprocessing Phase 2</vt:lpstr>
      <vt:lpstr>Phase 2: Use Motor Activity Data for Binary Classification of ADHD </vt:lpstr>
      <vt:lpstr>Phase 2: Use of Motor Activity Data for Binary Classification of ADHD </vt:lpstr>
      <vt:lpstr>Phase 2: Use Motor Activity Data for Binary Classification of ADHD</vt:lpstr>
      <vt:lpstr>Phase 2: Use Motor Activity Data for Binary Classification of ADHD</vt:lpstr>
      <vt:lpstr>Phase 3: Use data from Computerised Testing For Binary Classification of ADHD</vt:lpstr>
      <vt:lpstr>Phase 3: Use data from Computerised Testing For Binary Classification of ADHD</vt:lpstr>
      <vt:lpstr>Phase 3: Use data from Computerised Testing For Binary Classification of ADHD</vt:lpstr>
      <vt:lpstr>Phase 3: Use data from Computerised Testing to produce a Binary Classification of ADHD and analyse the results for insights</vt:lpstr>
      <vt:lpstr>Phase 3: Use data from Computerised Testing For Binary Classification of ADHD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into Using Motor Activity from Wearable Devices as well as Computerised Tests to Build Binary Classification Models to Predict ADHD.</dc:title>
  <dc:creator>JOHN VERLING (Student)</dc:creator>
  <cp:lastModifiedBy>JOHN VERLING (Student)</cp:lastModifiedBy>
  <cp:revision>25</cp:revision>
  <dcterms:created xsi:type="dcterms:W3CDTF">2024-04-21T11:22:42Z</dcterms:created>
  <dcterms:modified xsi:type="dcterms:W3CDTF">2024-05-05T06:51:35Z</dcterms:modified>
</cp:coreProperties>
</file>